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75" r:id="rId5"/>
    <p:sldId id="276" r:id="rId6"/>
    <p:sldId id="278" r:id="rId7"/>
    <p:sldId id="279" r:id="rId8"/>
    <p:sldId id="280" r:id="rId9"/>
    <p:sldId id="281" r:id="rId10"/>
    <p:sldId id="266" r:id="rId11"/>
    <p:sldId id="277" r:id="rId12"/>
    <p:sldId id="269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D467-554D-443D-AE0D-FCAF7113327E}" type="datetimeFigureOut">
              <a:rPr lang="es-CL" smtClean="0"/>
              <a:t>22-11-2017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D619-5383-46EB-8861-A550C8CC25A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7661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D467-554D-443D-AE0D-FCAF7113327E}" type="datetimeFigureOut">
              <a:rPr lang="es-CL" smtClean="0"/>
              <a:t>22-11-2017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D619-5383-46EB-8861-A550C8CC25A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878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D467-554D-443D-AE0D-FCAF7113327E}" type="datetimeFigureOut">
              <a:rPr lang="es-CL" smtClean="0"/>
              <a:t>22-11-2017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D619-5383-46EB-8861-A550C8CC25A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9691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D467-554D-443D-AE0D-FCAF7113327E}" type="datetimeFigureOut">
              <a:rPr lang="es-CL" smtClean="0"/>
              <a:t>22-11-2017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D619-5383-46EB-8861-A550C8CC25A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5096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D467-554D-443D-AE0D-FCAF7113327E}" type="datetimeFigureOut">
              <a:rPr lang="es-CL" smtClean="0"/>
              <a:t>22-11-2017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D619-5383-46EB-8861-A550C8CC25A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2494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D467-554D-443D-AE0D-FCAF7113327E}" type="datetimeFigureOut">
              <a:rPr lang="es-CL" smtClean="0"/>
              <a:t>22-11-2017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D619-5383-46EB-8861-A550C8CC25A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4203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D467-554D-443D-AE0D-FCAF7113327E}" type="datetimeFigureOut">
              <a:rPr lang="es-CL" smtClean="0"/>
              <a:t>22-11-2017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D619-5383-46EB-8861-A550C8CC25A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4998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D467-554D-443D-AE0D-FCAF7113327E}" type="datetimeFigureOut">
              <a:rPr lang="es-CL" smtClean="0"/>
              <a:t>22-11-2017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D619-5383-46EB-8861-A550C8CC25A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9844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D467-554D-443D-AE0D-FCAF7113327E}" type="datetimeFigureOut">
              <a:rPr lang="es-CL" smtClean="0"/>
              <a:t>22-11-2017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D619-5383-46EB-8861-A550C8CC25A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191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D467-554D-443D-AE0D-FCAF7113327E}" type="datetimeFigureOut">
              <a:rPr lang="es-CL" smtClean="0"/>
              <a:t>22-11-2017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D619-5383-46EB-8861-A550C8CC25A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0837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D467-554D-443D-AE0D-FCAF7113327E}" type="datetimeFigureOut">
              <a:rPr lang="es-CL" smtClean="0"/>
              <a:t>22-11-2017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D619-5383-46EB-8861-A550C8CC25A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6230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D467-554D-443D-AE0D-FCAF7113327E}" type="datetimeFigureOut">
              <a:rPr lang="es-CL" smtClean="0"/>
              <a:t>22-11-2017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D619-5383-46EB-8861-A550C8CC25A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5512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6286500"/>
            <a:ext cx="9648826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5 Rectángulo"/>
          <p:cNvSpPr>
            <a:spLocks noChangeArrowheads="1"/>
          </p:cNvSpPr>
          <p:nvPr/>
        </p:nvSpPr>
        <p:spPr bwMode="auto">
          <a:xfrm>
            <a:off x="356393" y="1632793"/>
            <a:ext cx="8431213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6000" b="1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Jornada Taller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6000" b="1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Organización y Descripción de Archivos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CL" altLang="es-CL" b="1" dirty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6000" b="1" dirty="0" smtClean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ICA-AtoM /AtoM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070" y="228941"/>
            <a:ext cx="4157858" cy="121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6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6286500"/>
            <a:ext cx="9649072" cy="57150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00034" y="1138054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ICA-AtoM: Proceso de Implementación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s-CL" b="1" dirty="0">
              <a:solidFill>
                <a:srgbClr val="0070C0"/>
              </a:solidFill>
            </a:endParaRPr>
          </a:p>
          <a:p>
            <a:r>
              <a:rPr lang="es-CL" b="1" dirty="0"/>
              <a:t> </a:t>
            </a:r>
            <a:endParaRPr lang="es-CL" dirty="0"/>
          </a:p>
        </p:txBody>
      </p:sp>
      <p:sp>
        <p:nvSpPr>
          <p:cNvPr id="2" name="1 Flecha derecha"/>
          <p:cNvSpPr/>
          <p:nvPr/>
        </p:nvSpPr>
        <p:spPr>
          <a:xfrm>
            <a:off x="138046" y="3284984"/>
            <a:ext cx="8928992" cy="57606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7 Llamada rectangular"/>
          <p:cNvSpPr/>
          <p:nvPr/>
        </p:nvSpPr>
        <p:spPr>
          <a:xfrm>
            <a:off x="161062" y="1599719"/>
            <a:ext cx="3258809" cy="1585342"/>
          </a:xfrm>
          <a:prstGeom prst="wedgeRectCallout">
            <a:avLst>
              <a:gd name="adj1" fmla="val -47950"/>
              <a:gd name="adj2" fmla="val 6303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Estudio comparativo alternativas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Diagnóstico del Archivo Documental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Factibilidad técnica y operativa</a:t>
            </a:r>
          </a:p>
        </p:txBody>
      </p:sp>
      <p:sp>
        <p:nvSpPr>
          <p:cNvPr id="10" name="9 Llamada rectangular"/>
          <p:cNvSpPr/>
          <p:nvPr/>
        </p:nvSpPr>
        <p:spPr>
          <a:xfrm>
            <a:off x="123771" y="4110721"/>
            <a:ext cx="4287990" cy="1982575"/>
          </a:xfrm>
          <a:prstGeom prst="wedgeRectCallout">
            <a:avLst>
              <a:gd name="adj1" fmla="val 46132"/>
              <a:gd name="adj2" fmla="val -64259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endParaRPr lang="es-CL" sz="1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Configuración del servidor</a:t>
            </a:r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Instalación de ICA-AtoM</a:t>
            </a:r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Revisión de las traducciones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Configuración de fondos , subfondos, series y contenedores.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Digitalización de documentos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Generación de PDF por documento digitalizado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Catalogación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Carga de documentos en PDF al servidor</a:t>
            </a:r>
          </a:p>
          <a:p>
            <a:pPr marL="285750" indent="-285750">
              <a:buFont typeface="Arial" pitchFamily="34" charset="0"/>
              <a:buChar char="•"/>
            </a:pPr>
            <a:endParaRPr lang="es-CL" sz="1400" dirty="0" smtClean="0"/>
          </a:p>
        </p:txBody>
      </p:sp>
      <p:sp>
        <p:nvSpPr>
          <p:cNvPr id="12" name="11 Llamada rectangular"/>
          <p:cNvSpPr/>
          <p:nvPr/>
        </p:nvSpPr>
        <p:spPr>
          <a:xfrm>
            <a:off x="4602542" y="1599719"/>
            <a:ext cx="3497850" cy="1585342"/>
          </a:xfrm>
          <a:prstGeom prst="wedgeRectCallout">
            <a:avLst>
              <a:gd name="adj1" fmla="val 53273"/>
              <a:gd name="adj2" fmla="val 625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CL" sz="1400" dirty="0" smtClean="0"/>
              <a:t>Revisión final de las implementaciones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1400" dirty="0" smtClean="0"/>
              <a:t>Ingreso a estado de producción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1400" dirty="0" smtClean="0"/>
              <a:t>Publicación en sitio web organización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415" y="4867042"/>
            <a:ext cx="3638157" cy="57182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39"/>
            <a:ext cx="2664296" cy="77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39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5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6286500"/>
            <a:ext cx="9648826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306225" y="5896596"/>
            <a:ext cx="8442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Vista de Consulta</a:t>
            </a:r>
            <a:endParaRPr lang="es-CL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100" y="991014"/>
            <a:ext cx="5450487" cy="489529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39"/>
            <a:ext cx="2664296" cy="77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20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5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6286500"/>
            <a:ext cx="9648826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27" y="1124744"/>
            <a:ext cx="8309602" cy="466653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80067" y="5917168"/>
            <a:ext cx="8442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Vista documento digitalizado</a:t>
            </a:r>
            <a:endParaRPr lang="es-CL" b="1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39"/>
            <a:ext cx="2664296" cy="77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01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6286500"/>
            <a:ext cx="9648826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95536" y="980728"/>
            <a:ext cx="83529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endParaRPr lang="es-AR" sz="2400" dirty="0"/>
          </a:p>
          <a:p>
            <a:pPr algn="just"/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Corresponde a una aplicación </a:t>
            </a:r>
            <a:r>
              <a:rPr lang="es-CL" sz="2400" b="1" dirty="0" smtClean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open source</a:t>
            </a: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, utilizada </a:t>
            </a:r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por cientos de Archivos de Memoria a nivel nacional e internacional y se basa en los estándares de la </a:t>
            </a:r>
            <a:r>
              <a:rPr lang="es-CL" sz="2400" b="1" dirty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International Council of Archives (ICA)</a:t>
            </a:r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. AtoM es un acrónimo de “Access to Memory” (acceso a la memoria).</a:t>
            </a:r>
          </a:p>
          <a:p>
            <a:pPr algn="just"/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 </a:t>
            </a:r>
          </a:p>
          <a:p>
            <a:pPr algn="just"/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Este software, basado completamente en la web, permite con una completa interfaz gráfica llevar a cabo </a:t>
            </a:r>
            <a:r>
              <a:rPr lang="es-CL" sz="2400" b="1" dirty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un proceso de </a:t>
            </a:r>
            <a:r>
              <a:rPr lang="es-CL" sz="2400" b="1" dirty="0" smtClean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catalogación y puesta en valor </a:t>
            </a: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de </a:t>
            </a:r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colecciones en línea y a tiempo real.</a:t>
            </a:r>
          </a:p>
          <a:p>
            <a:r>
              <a:rPr lang="es-CL" dirty="0"/>
              <a:t> 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39"/>
            <a:ext cx="2664296" cy="77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8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6286500"/>
            <a:ext cx="9648826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95536" y="980728"/>
            <a:ext cx="835292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endParaRPr lang="es-AR" sz="2400" dirty="0">
              <a:latin typeface="Franklin Gothic Book" panose="020B0503020102020204" pitchFamily="34" charset="0"/>
            </a:endParaRPr>
          </a:p>
          <a:p>
            <a:pPr algn="just"/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Cumple con </a:t>
            </a:r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los </a:t>
            </a:r>
            <a:r>
              <a:rPr lang="es-CL" sz="2400" b="1" dirty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estándares del ICA</a:t>
            </a:r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, utilizando las normas internacionales generales de descripción archivística como </a:t>
            </a:r>
            <a:r>
              <a:rPr lang="es-CL" sz="2400" b="1" dirty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ISAD (G)</a:t>
            </a:r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, ISAAR (CPF), ISDIAH (ISDF). El sistema es flexible y modificable, permitiendo el ingreso de múltiples tipos de </a:t>
            </a:r>
            <a:r>
              <a:rPr lang="es-CL" sz="2400" b="1" dirty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colecciones (de diversas materialidades) </a:t>
            </a:r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y otorgando la capacidad de </a:t>
            </a:r>
            <a:r>
              <a:rPr lang="es-CL" sz="2400" b="1" dirty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anexar fotografías </a:t>
            </a:r>
            <a:r>
              <a:rPr lang="es-CL" sz="2400" b="1" dirty="0" smtClean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o imágenes a </a:t>
            </a:r>
            <a:r>
              <a:rPr lang="es-CL" sz="2400" b="1" dirty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cada registro</a:t>
            </a:r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.</a:t>
            </a:r>
          </a:p>
          <a:p>
            <a:pPr algn="just"/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 </a:t>
            </a:r>
          </a:p>
          <a:p>
            <a:pPr algn="just"/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El sistema permite también la creación de </a:t>
            </a:r>
            <a:r>
              <a:rPr lang="es-CL" sz="2400" b="1" dirty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diferentes tipos de usuarios, definiendo privilegios</a:t>
            </a:r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 de acceso para usuarios administradores, editores, colaboradores y traductores. Lo anterior facilita el uso al interior de la institución en donde trabajan más de un equipo en el área de documentación y colecciones.</a:t>
            </a:r>
          </a:p>
          <a:p>
            <a:r>
              <a:rPr lang="es-CL" dirty="0"/>
              <a:t> 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39"/>
            <a:ext cx="2664296" cy="77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2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6286500"/>
            <a:ext cx="9648826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95536" y="980728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endParaRPr lang="es-AR" sz="2400" dirty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algn="just"/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Los usuarios e investigadores podrán </a:t>
            </a:r>
            <a:r>
              <a:rPr lang="es-CL" sz="2400" b="1" dirty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realizar búsquedas </a:t>
            </a:r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usando un sistema </a:t>
            </a:r>
            <a:r>
              <a:rPr lang="es-CL" sz="2400" b="1" dirty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básico</a:t>
            </a:r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, pero también tienen la posibilidad de realizar búsquedas </a:t>
            </a:r>
            <a:r>
              <a:rPr lang="es-CL" sz="2400" b="1" dirty="0" smtClean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avanzadas</a:t>
            </a: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, </a:t>
            </a:r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las que generan completos resultados con las descripciones archivísticas multinivel de cada entrada. </a:t>
            </a:r>
            <a:endParaRPr lang="es-CL" sz="2400" dirty="0" smtClean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algn="just"/>
            <a:endParaRPr lang="es-CL" sz="2400" dirty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algn="just"/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Los </a:t>
            </a:r>
            <a:r>
              <a:rPr lang="es-CL" sz="2400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usuarios además tienen la capacidad de realizar búsquedas por título, lugar, nombres o tipos de colecciones y pueden navegar a través de los objetos digitales </a:t>
            </a: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anexos.</a:t>
            </a:r>
            <a:r>
              <a:rPr lang="es-CL" dirty="0">
                <a:latin typeface="Franklin Gothic Book" panose="020B0503020102020204" pitchFamily="34" charset="0"/>
              </a:rPr>
              <a:t> 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39"/>
            <a:ext cx="2664296" cy="77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4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6286500"/>
            <a:ext cx="9648826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95536" y="980728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endParaRPr lang="es-AR" sz="2400" dirty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400" b="1" dirty="0" smtClean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Open Source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Acceso gratuito (libertad uso y redistribución)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Independencia tecnológica (figura del creador, acceso CF)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Soporte comunitario (intercambio experiencias)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Posibilidad de modificaciones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2400" dirty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Cumple normas internacionales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Adoptada por un gran número de organizaciones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Descentraliza el trabajo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Facilita la puesta en valor (democratiza contenidos)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39"/>
            <a:ext cx="2664296" cy="77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6286500"/>
            <a:ext cx="9648826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87524" y="963934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AR" sz="2400" dirty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algn="ctr"/>
            <a:r>
              <a:rPr lang="es-CL" sz="2400" b="1" dirty="0" smtClean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Consideraciones Instalación / Uso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s-CL" sz="2400" b="1" dirty="0">
              <a:solidFill>
                <a:schemeClr val="accent6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b="1" dirty="0" smtClean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Características organización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 smtClean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Costos fijos (Hosting – Conexión a internet)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Instalación –  Capacitación – Mantención - Modificaciones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Creación de protocolos /Políticas de respaldo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Considerar proyección</a:t>
            </a:r>
          </a:p>
          <a:p>
            <a:endParaRPr lang="es-C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C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C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39"/>
            <a:ext cx="2664296" cy="77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2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6286500"/>
            <a:ext cx="9648826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95536" y="980728"/>
            <a:ext cx="835292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AR" sz="2400" dirty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algn="ctr"/>
            <a:r>
              <a:rPr lang="es-CL" sz="2400" b="1" dirty="0" smtClean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Implementación Local</a:t>
            </a:r>
          </a:p>
          <a:p>
            <a:pPr algn="ctr"/>
            <a:endParaRPr lang="es-CL" sz="2400" b="1" dirty="0">
              <a:solidFill>
                <a:schemeClr val="accent6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Habilitación de un servidor local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Equipo con características específicas (CPU, RAM)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Acceso restringido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Control climático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Alimentación ininterrumpida (UPS)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Red local robusta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Escalabilidad web: Conectividad a internet (FO)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C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39"/>
            <a:ext cx="2664296" cy="77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7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6286500"/>
            <a:ext cx="9648826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95536" y="980728"/>
            <a:ext cx="835292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AR" sz="2400" dirty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algn="ctr"/>
            <a:r>
              <a:rPr lang="es-CL" sz="2400" b="1" dirty="0" smtClean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Implementación Externa</a:t>
            </a:r>
          </a:p>
          <a:p>
            <a:pPr algn="ctr"/>
            <a:endParaRPr lang="es-CL" sz="2400" b="1" dirty="0">
              <a:solidFill>
                <a:schemeClr val="accent6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Mantención del equipo garantizada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Actualización del software base garantizado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Condiciones físicas existentes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Posibilidad de soporte desde empresa proveedora (limitada)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Facilita la generación de respaldos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s-C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39"/>
            <a:ext cx="2664296" cy="77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61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6286500"/>
            <a:ext cx="9648826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95536" y="980728"/>
            <a:ext cx="83529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AR" sz="2400" dirty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endParaRPr lang="es-C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s-C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s-CL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38238"/>
            <a:ext cx="4536504" cy="5260864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177671" y="569119"/>
            <a:ext cx="3888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Linux</a:t>
            </a:r>
            <a:r>
              <a:rPr lang="es-CL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 </a:t>
            </a:r>
            <a:endParaRPr lang="es-CL" dirty="0" smtClean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ICA: Ubuntu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ICA-AtoM: CentOS</a:t>
            </a:r>
          </a:p>
          <a:p>
            <a:endParaRPr lang="es-CL" dirty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endParaRPr lang="es-CL" dirty="0" smtClean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Virtualización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Características (CPU – RAM –HDD)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Tipo </a:t>
            </a:r>
            <a:r>
              <a:rPr lang="es-CL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soporte</a:t>
            </a:r>
            <a:endParaRPr lang="es-CL" dirty="0" smtClean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39"/>
            <a:ext cx="2664296" cy="77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426</Words>
  <Application>Microsoft Office PowerPoint</Application>
  <PresentationFormat>Presentación en pantalla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Franklin Gothic Book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Rebolledo Hernández</dc:creator>
  <cp:lastModifiedBy>Corporación Parque por la Paz Villa Grimaldi</cp:lastModifiedBy>
  <cp:revision>28</cp:revision>
  <dcterms:created xsi:type="dcterms:W3CDTF">2014-04-05T22:42:28Z</dcterms:created>
  <dcterms:modified xsi:type="dcterms:W3CDTF">2017-11-22T19:13:02Z</dcterms:modified>
</cp:coreProperties>
</file>